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82EDC67A-1E41-4C4C-A794-8BA253411F05}">
  <a:tblStyle styleId="{82EDC67A-1E41-4C4C-A794-8BA253411F05}"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sz="1050">
                <a:solidFill>
                  <a:schemeClr val="dk1"/>
                </a:solidFill>
              </a:rPr>
              <a:t>One of the requirements of our move to Blacklight for the public interface of our catalog was that we find a way to provide a headings search and browse that would adequately replace those features in voyager.</a:t>
            </a:r>
          </a:p>
          <a:p>
            <a:pPr lvl="0" rtl="0">
              <a:spcBef>
                <a:spcPts val="0"/>
              </a:spcBef>
              <a:buClr>
                <a:schemeClr val="dk1"/>
              </a:buClr>
              <a:buSzPct val="100000"/>
              <a:buFont typeface="Arial"/>
              <a:buNone/>
            </a:pPr>
            <a:r>
              <a:t/>
            </a:r>
            <a:endParaRPr sz="1050">
              <a:solidFill>
                <a:schemeClr val="dk1"/>
              </a:solidFill>
            </a:endParaRPr>
          </a:p>
          <a:p>
            <a:pPr lvl="0" rtl="0">
              <a:spcBef>
                <a:spcPts val="0"/>
              </a:spcBef>
              <a:buClr>
                <a:schemeClr val="dk1"/>
              </a:buClr>
              <a:buSzPct val="100000"/>
              <a:buFont typeface="Arial"/>
              <a:buNone/>
            </a:pPr>
            <a:r>
              <a:rPr lang="en" sz="1050">
                <a:solidFill>
                  <a:schemeClr val="dk1"/>
                </a:solidFill>
              </a:rPr>
              <a:t>As part of that process, we wanted to make sure the headings interface would be an understandable and integrated part of the catalog interface. </a:t>
            </a:r>
          </a:p>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Only a few months ago, this response would have said, “Your search returned 0 results, “ so this is much more satisfying. None of the results from this search include the subject term "heart attack".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work includes "heart attack" in the title, so would already have been found in a general all-fields search, but not in a subject search.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record doesn't contain the word "attack" in any form or location, yet it's clearly an appropriate result.</a:t>
            </a:r>
          </a:p>
          <a:p>
            <a:pPr lvl="0" rtl="0">
              <a:spcBef>
                <a:spcPts val="0"/>
              </a:spcBef>
              <a:buNone/>
            </a:pPr>
            <a:r>
              <a:t/>
            </a:r>
            <a:endParaRPr/>
          </a:p>
          <a:p>
            <a:pPr lvl="0" rtl="0">
              <a:spcBef>
                <a:spcPts val="0"/>
              </a:spcBef>
              <a:buClr>
                <a:schemeClr val="dk1"/>
              </a:buClr>
              <a:buSzPct val="100000"/>
              <a:buFont typeface="Arial"/>
              <a:buNone/>
            </a:pPr>
            <a:r>
              <a:rPr lang="en"/>
              <a:t>This is a subtle change to our catalog indexing, where we hope that patrons will find the things they are looking for without realizing that we've done anything interesting to facilitate it. Though this hasn't been live in the Cornell catalog for very long, things are going well with it so far. This piece is potentially implementable separately from a full browse, as long as whatever code is indexing works for an OPAC can be made to perform the authorities query to retrieve alternate forms.</a:t>
            </a:r>
          </a:p>
          <a:p>
            <a:pPr lvl="0" rt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Indexing the authority file is something that has been accomplished any number of times, and is the first step in our processing for generating the browse data we're using. When indexing authority records into a database, we assign our own identifiers to each heading, because the authority file natively assigns identifiers only to the authority record itself, and not to each of the cross references. In order to make a map of all the various kinds of cross references, all of the alternate forms require their own ID's.</a:t>
            </a:r>
          </a:p>
          <a:p>
            <a:pPr lvl="0" rtl="0">
              <a:spcBef>
                <a:spcPts val="0"/>
              </a:spcBef>
              <a:buClr>
                <a:schemeClr val="dk1"/>
              </a:buClr>
              <a:buSzPct val="100000"/>
              <a:buFont typeface="Arial"/>
              <a:buNone/>
            </a:pPr>
            <a:r>
              <a:rPr lang="en"/>
              <a:t>    (Anyone who is doing their own indexing of the authority records should ask a cataloger to explain undifferentiated personal name records. Beware the undifferentiated name records.)</a:t>
            </a: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Once we have a database index of the entire name authority file and library of congress subject heading file, the next step is to overlay actual catalog heading data. This means making a series of twelve terms queries to our Blacklight Solr index of bibliographic records, and tabulating what headings appear in our bibs, in what fields, and it what numbers. These numbers are added to the information we have for authority headers, and new headers records are added to our database for headings we did not see in the authority file.</a:t>
            </a: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Finally, we push the data from the database into browse Solr indexes. We only push headings that have associated content in our catalog, cross-references that lead patrons toward headings that have associated content, and headings that have no associated content but do have cross references pointing from them to headings that have associated content.</a:t>
            </a:r>
          </a:p>
          <a:p>
            <a:pPr lvl="0" rtl="0">
              <a:spcBef>
                <a:spcPts val="0"/>
              </a:spcBef>
              <a:buNone/>
            </a:pPr>
            <a:r>
              <a:rPr lang="en"/>
              <a:t>    (I've been asked why it was a good idea to go to all of this effort to build a new Solr index model for browse, rather than using Solr's native ability to tabulate records to provide the summary out of the same index we use for our general OPAC searching. The answer is that despite the fact that Solr provides a variety of summarization tools, including facet queries, terms queries and result grouping, Solr is strongest when the granularity of the things you want to see matches the granularity of the Solr document. In our general OPAC index, each Solr document maps to a bibliographic record. Here, a Solr document represent a unique heading. Building an index that is about headings rather than documents gives us a level of control to integrate multiple data sources, describe the headings more richly, and to fine tune sort order. The current browse includes multiple sources of data already, and we hope to include more outside sources in the future.)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concept of normalizing values for sort is not new. Systems that sort strings without normalization are often immediately obvious because they alphabetize all of the capital letters before the lower case letters, and allow punctuation and diacritics to confuse the sort order. The normalization that we use for this project is importantly a filing normalization, in addition to a sort normalization. This means that if two headings normalize to the same value, then we deem them to be the same heading. While a human being might be able to guess that all of these values do represent the same individual, the filing normalization is not designed to make inferences, so merging the outliers is a separate task.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Because we are using the same normalization for sort and filing, it's vital to be clear about the distinction between the two. We would not expect these two headings to sort to different sections of an alphabetic list, but we would also not expect them to be merged. By moving the ampersand to the end with a notation of the character offset it was moved from, we can ensure that these will sort adjacently, while remaining separate.</a:t>
            </a:r>
          </a:p>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These two headings are also important to distinguish, as the Dutch East Indies is not the same as the Dutch people in relation to the East Indies. This is not a facetious example... these are both real headings in our catalog. In this case, the normalization fills the filing goal by producing distinct normalized values, but the sort goal is different because we want the distinction to be reflected in sort behavior. In this case, we want the second heading to sort with the other headings relating to main subject, "Dutch". The zeros force the sort order to produce a sort pivot at the divider, sorting first by the main subject, then by the subdivision.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Here's a more concrete example of what this means. In our subject browse, all of the headings that are subdivision under "Prince" appear directly under the heading "Prince", and before unrelated subject terms that start with "Prince". You can see at the top of the second column that works use the same sort pivot with the pipe character. You can see that the concept of a Prince as royalty and the individual, Prince, are still intermingled, but without the pivot grouping them, we couldn’t hope to find them all in browse.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chemeClr val="dk1"/>
                </a:solidFill>
              </a:rPr>
              <a:t>First, here’s a subject browse in Voyager, just to give you an idea of where we starting from. You’ll note here that there are a lot of entries for the subject “science fiction”. The headings in the voyager catalog are organized by vocabulary.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This is also vital for the works of Prince that you might find in the author-title browse. The vertical pipe causes a sort pivot, grouping the works by author before sorting by title.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sz="1050">
                <a:solidFill>
                  <a:schemeClr val="dk1"/>
                </a:solidFill>
              </a:rPr>
              <a:t>In blacklight you can see we’ve made a big change, where the headings are now listed by what field the subject heading is in. There are still multiple listings for science fiction, but it’s a little easier to understand what is going on.</a:t>
            </a:r>
          </a:p>
          <a:p>
            <a:pPr lvl="0" rtl="0">
              <a:spcBef>
                <a:spcPts val="0"/>
              </a:spcBef>
              <a:buClr>
                <a:schemeClr val="dk1"/>
              </a:buClr>
              <a:buSzPct val="100000"/>
              <a:buFont typeface="Arial"/>
              <a:buNone/>
            </a:pPr>
            <a:r>
              <a:t/>
            </a:r>
            <a:endParaRPr sz="1050">
              <a:solidFill>
                <a:schemeClr val="dk1"/>
              </a:solidFill>
            </a:endParaRPr>
          </a:p>
          <a:p>
            <a:pPr lvl="0" rtl="0">
              <a:spcBef>
                <a:spcPts val="0"/>
              </a:spcBef>
              <a:buClr>
                <a:schemeClr val="dk1"/>
              </a:buClr>
              <a:buSzPct val="100000"/>
              <a:buFont typeface="Arial"/>
              <a:buNone/>
            </a:pPr>
            <a:r>
              <a:rPr lang="en" sz="1050">
                <a:solidFill>
                  <a:schemeClr val="dk1"/>
                </a:solidFill>
              </a:rPr>
              <a:t>In addition, we chose, when the list was of a reasonable length, to include see also’s in the browse. </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chemeClr val="dk1"/>
                </a:solidFill>
              </a:rPr>
              <a:t>The author headings also provide convenient see also links when they’re appropriate.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chemeClr val="dk1"/>
                </a:solidFill>
              </a:rPr>
              <a:t>To integrate these browses with the catalog, we’ve created search links on the headings that lead the user back to catalog results. All of the headings either have a link to search results for that heading or a link to a see or see also link that will provide search results. We aren’t including headings in the browse unless they have some type of search result associated with them.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chemeClr val="dk1"/>
                </a:solidFill>
              </a:rPr>
              <a:t>We’ve also integrated the headings into the item views on the catalog, where when an authorized author heading appears, the user can click an info button for more information about the author as well as search links both for the given heading and its see also’s.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Search results are provided again when the user clicks on the link for the works of a related heading in that info box.</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Cross references in this browse interface come in a few categories, but I want to talk a minute about the "see" references. With the "see" reference we are saying to patrons, "we think you might be looking in the wrong place." This can be vital information to expose, as the preferred term may not be something a patron would ever think to search for.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The information derives from the authority records, and their alternate form entries. (The primary purpose of the information is to help lead catalogers to the preferred headings, but what catalogers might need help connecting, so might anyone else.) These cross references can help a patron to figure out what they ought to be searching for, but will only work if patrons understand that checking the browse might help them to clarify their searching. If they naively attempt to search the wrong term in the catalog, they would get neither the results they hope for, nor the information that they might improve their results.</a:t>
            </a:r>
          </a:p>
          <a:p>
            <a:pPr lvl="0">
              <a:spcBef>
                <a:spcPts val="0"/>
              </a:spcBef>
              <a:buNone/>
            </a:pPr>
            <a:r>
              <a:rPr lang="en"/>
              <a:t>    As of 2015, a patron making a subject search for heart attack in the Cornell Library catalog would find zero results. They might look deeper, or they might conclude that we just don't have what they want. Starting at the beginning of the 2016 calendar year, our catalog records that use authorized forms of author, contributor, or subject heading metadata are now discoverable in the general search using the alternate forms of the headings. It's always better when we can provide the expected behavior, even if the expectations are naive, than to have to attempt to train patrons to understand our limitations.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9.png"/><Relationship Id="rId4" Type="http://schemas.openxmlformats.org/officeDocument/2006/relationships/image" Target="../media/image12.png"/><Relationship Id="rId5" Type="http://schemas.openxmlformats.org/officeDocument/2006/relationships/image" Target="../media/image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cul-it" TargetMode="External"/><Relationship Id="rId4" Type="http://schemas.openxmlformats.org/officeDocument/2006/relationships/hyperlink" Target="https://github.com/cul-it/blacklight-cornell/blob/dev/app/controllers/browse_controller.rb" TargetMode="External"/><Relationship Id="rId11" Type="http://schemas.openxmlformats.org/officeDocument/2006/relationships/hyperlink" Target="https://github.com/cul-it/da-solr/blob/master/solr/blacklightCore/lib/filingfilter-solr4.2.jar" TargetMode="External"/><Relationship Id="rId10" Type="http://schemas.openxmlformats.org/officeDocument/2006/relationships/hyperlink" Target="https://github.com/cul-it/da-solr/blob/master/rdfToSolr/src/main/java/edu/cornell/library/integration/indexer/utilities/FilingNormalization.java" TargetMode="External"/><Relationship Id="rId12" Type="http://schemas.openxmlformats.org/officeDocument/2006/relationships/image" Target="../media/image07.png"/><Relationship Id="rId9" Type="http://schemas.openxmlformats.org/officeDocument/2006/relationships/hyperlink" Target="https://github.com/cul-it/da-solr/blob/master/rdfToSolr/src/main/java/edu/cornell/library/integration/indexer/Headings2Solr.java" TargetMode="External"/><Relationship Id="rId5" Type="http://schemas.openxmlformats.org/officeDocument/2006/relationships/hyperlink" Target="https://github.com/cul-it/blacklight-cornell/tree/dev/app/views/browse" TargetMode="External"/><Relationship Id="rId6" Type="http://schemas.openxmlformats.org/officeDocument/2006/relationships/hyperlink" Target="https://github.com/cul-it/blacklight-cornell/tree/dev/app/views/browse" TargetMode="External"/><Relationship Id="rId7" Type="http://schemas.openxmlformats.org/officeDocument/2006/relationships/hyperlink" Target="https://github.com/cul-it/da-solr/blob/master/rdfToSolr/src/main/java/edu/cornell/library/integration/indexer/IndexAuthorityRecords.java" TargetMode="External"/><Relationship Id="rId8" Type="http://schemas.openxmlformats.org/officeDocument/2006/relationships/hyperlink" Target="https://github.com/cul-it/da-solr/blob/master/rdfToSolr/src/main/java/edu/cornell/library/integration/indexer/IndexHeadings.jav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0" y="1430375"/>
            <a:ext cx="9144000" cy="2052600"/>
          </a:xfrm>
          <a:prstGeom prst="rect">
            <a:avLst/>
          </a:prstGeom>
        </p:spPr>
        <p:txBody>
          <a:bodyPr anchorCtr="0" anchor="b" bIns="91425" lIns="91425" rIns="91425" tIns="91425">
            <a:noAutofit/>
          </a:bodyPr>
          <a:lstStyle/>
          <a:p>
            <a:pPr lvl="0">
              <a:spcBef>
                <a:spcPts val="0"/>
              </a:spcBef>
              <a:buNone/>
            </a:pPr>
            <a:r>
              <a:rPr lang="en"/>
              <a:t>Building a user-friendly authorities browse in Blacklight</a:t>
            </a:r>
          </a:p>
        </p:txBody>
      </p:sp>
      <p:sp>
        <p:nvSpPr>
          <p:cNvPr id="55" name="Shape 55"/>
          <p:cNvSpPr txBox="1"/>
          <p:nvPr>
            <p:ph idx="1" type="subTitle"/>
          </p:nvPr>
        </p:nvSpPr>
        <p:spPr>
          <a:xfrm>
            <a:off x="311700" y="3519925"/>
            <a:ext cx="8520600" cy="792600"/>
          </a:xfrm>
          <a:prstGeom prst="rect">
            <a:avLst/>
          </a:prstGeom>
        </p:spPr>
        <p:txBody>
          <a:bodyPr anchorCtr="0" anchor="t" bIns="91425" lIns="91425" rIns="91425" tIns="91425">
            <a:noAutofit/>
          </a:bodyPr>
          <a:lstStyle/>
          <a:p>
            <a:pPr lvl="0" rtl="0">
              <a:spcBef>
                <a:spcPts val="0"/>
              </a:spcBef>
              <a:buNone/>
            </a:pPr>
            <a:r>
              <a:rPr lang="en" sz="2400"/>
              <a:t>Jenn Colt, User Experience Developer </a:t>
            </a:r>
            <a:r>
              <a:rPr lang="en" sz="1800"/>
              <a:t>@starsplatter</a:t>
            </a:r>
            <a:r>
              <a:rPr lang="en" sz="2400"/>
              <a:t> </a:t>
            </a:r>
          </a:p>
          <a:p>
            <a:pPr lvl="0" rtl="0">
              <a:spcBef>
                <a:spcPts val="0"/>
              </a:spcBef>
              <a:buNone/>
            </a:pPr>
            <a:r>
              <a:rPr lang="en" sz="2400"/>
              <a:t>Frances Webb, Developer </a:t>
            </a:r>
            <a:r>
              <a:rPr lang="en" sz="1800"/>
              <a:t>@fbw4</a:t>
            </a:r>
          </a:p>
          <a:p>
            <a:pPr lvl="0" rtl="0">
              <a:spcBef>
                <a:spcPts val="0"/>
              </a:spcBef>
              <a:buNone/>
            </a:pPr>
            <a:r>
              <a:t/>
            </a:r>
            <a:endParaRPr sz="2400"/>
          </a:p>
          <a:p>
            <a:pPr lvl="0">
              <a:spcBef>
                <a:spcPts val="0"/>
              </a:spcBef>
              <a:buNone/>
            </a:pPr>
            <a:r>
              <a:rPr lang="en" sz="2400"/>
              <a:t> code{4}lib 2016</a:t>
            </a:r>
          </a:p>
        </p:txBody>
      </p:sp>
      <p:pic>
        <p:nvPicPr>
          <p:cNvPr id="56" name="Shape 56"/>
          <p:cNvPicPr preferRelativeResize="0"/>
          <p:nvPr/>
        </p:nvPicPr>
        <p:blipFill rotWithShape="1">
          <a:blip r:embed="rId3">
            <a:alphaModFix/>
          </a:blip>
          <a:srcRect b="69033" l="0" r="2334" t="13303"/>
          <a:stretch/>
        </p:blipFill>
        <p:spPr>
          <a:xfrm>
            <a:off x="575200" y="0"/>
            <a:ext cx="8037849" cy="908500"/>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414325" y="0"/>
            <a:ext cx="8315325" cy="51435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506535" y="0"/>
            <a:ext cx="8300129" cy="5143499"/>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427196" y="0"/>
            <a:ext cx="8289607" cy="514350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16" name="Shape 116"/>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538825" y="3487737"/>
            <a:ext cx="5543550" cy="1152525"/>
          </a:xfrm>
          <a:prstGeom prst="rect">
            <a:avLst/>
          </a:prstGeom>
          <a:noFill/>
          <a:ln>
            <a:noFill/>
          </a:ln>
        </p:spPr>
      </p:pic>
      <p:sp>
        <p:nvSpPr>
          <p:cNvPr id="118" name="Shape 118"/>
          <p:cNvSpPr txBox="1"/>
          <p:nvPr/>
        </p:nvSpPr>
        <p:spPr>
          <a:xfrm>
            <a:off x="1769450" y="216900"/>
            <a:ext cx="5285400" cy="5022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119" name="Shape 119"/>
          <p:cNvPicPr preferRelativeResize="0"/>
          <p:nvPr/>
        </p:nvPicPr>
        <p:blipFill>
          <a:blip r:embed="rId4">
            <a:alphaModFix/>
          </a:blip>
          <a:stretch>
            <a:fillRect/>
          </a:stretch>
        </p:blipFill>
        <p:spPr>
          <a:xfrm>
            <a:off x="361950" y="1039312"/>
            <a:ext cx="8420100" cy="1123950"/>
          </a:xfrm>
          <a:prstGeom prst="rect">
            <a:avLst/>
          </a:prstGeom>
          <a:noFill/>
          <a:ln>
            <a:noFill/>
          </a:ln>
        </p:spPr>
      </p:pic>
      <p:pic>
        <p:nvPicPr>
          <p:cNvPr id="120" name="Shape 120"/>
          <p:cNvPicPr preferRelativeResize="0"/>
          <p:nvPr/>
        </p:nvPicPr>
        <p:blipFill>
          <a:blip r:embed="rId5">
            <a:alphaModFix/>
          </a:blip>
          <a:stretch>
            <a:fillRect/>
          </a:stretch>
        </p:blipFill>
        <p:spPr>
          <a:xfrm>
            <a:off x="3267062" y="2306387"/>
            <a:ext cx="5514975" cy="1038225"/>
          </a:xfrm>
          <a:prstGeom prst="rect">
            <a:avLst/>
          </a:prstGeom>
          <a:noFill/>
          <a:ln>
            <a:noFill/>
          </a:ln>
        </p:spPr>
      </p:pic>
      <p:sp>
        <p:nvSpPr>
          <p:cNvPr id="121" name="Shape 121"/>
          <p:cNvSpPr txBox="1"/>
          <p:nvPr/>
        </p:nvSpPr>
        <p:spPr>
          <a:xfrm>
            <a:off x="0" y="154050"/>
            <a:ext cx="8481900" cy="502200"/>
          </a:xfrm>
          <a:prstGeom prst="rect">
            <a:avLst/>
          </a:prstGeom>
          <a:solidFill>
            <a:srgbClr val="990000"/>
          </a:solidFill>
          <a:ln>
            <a:noFill/>
          </a:ln>
        </p:spPr>
        <p:txBody>
          <a:bodyPr anchorCtr="0" anchor="t" bIns="91425" lIns="91425" rIns="91425" tIns="91425">
            <a:noAutofit/>
          </a:bodyPr>
          <a:lstStyle/>
          <a:p>
            <a:pPr indent="457200" lvl="0" rtl="0">
              <a:spcBef>
                <a:spcPts val="0"/>
              </a:spcBef>
              <a:buNone/>
            </a:pPr>
            <a:r>
              <a:rPr b="1" lang="en" sz="2400">
                <a:solidFill>
                  <a:srgbClr val="FFFFFF"/>
                </a:solidFill>
              </a:rPr>
              <a:t>Indexing Details - Step one, indexing authority</a:t>
            </a:r>
          </a:p>
          <a:p>
            <a:pPr indent="457200" lvl="0">
              <a:spcBef>
                <a:spcPts val="0"/>
              </a:spcBef>
              <a:buNone/>
            </a:pPr>
            <a:r>
              <a:t/>
            </a:r>
            <a:endParaRPr b="1" sz="240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25" name="Shape 125"/>
        <p:cNvGrpSpPr/>
        <p:nvPr/>
      </p:nvGrpSpPr>
      <p:grpSpPr>
        <a:xfrm>
          <a:off x="0" y="0"/>
          <a:ext cx="0" cy="0"/>
          <a:chOff x="0" y="0"/>
          <a:chExt cx="0" cy="0"/>
        </a:xfrm>
      </p:grpSpPr>
      <p:sp>
        <p:nvSpPr>
          <p:cNvPr id="126" name="Shape 126"/>
          <p:cNvSpPr txBox="1"/>
          <p:nvPr/>
        </p:nvSpPr>
        <p:spPr>
          <a:xfrm>
            <a:off x="1769450" y="216900"/>
            <a:ext cx="5285400" cy="5022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127" name="Shape 127"/>
          <p:cNvPicPr preferRelativeResize="0"/>
          <p:nvPr/>
        </p:nvPicPr>
        <p:blipFill>
          <a:blip r:embed="rId3">
            <a:alphaModFix/>
          </a:blip>
          <a:stretch>
            <a:fillRect/>
          </a:stretch>
        </p:blipFill>
        <p:spPr>
          <a:xfrm>
            <a:off x="406050" y="916862"/>
            <a:ext cx="7886700" cy="1819275"/>
          </a:xfrm>
          <a:prstGeom prst="rect">
            <a:avLst/>
          </a:prstGeom>
          <a:noFill/>
          <a:ln>
            <a:noFill/>
          </a:ln>
        </p:spPr>
      </p:pic>
      <p:pic>
        <p:nvPicPr>
          <p:cNvPr id="128" name="Shape 128"/>
          <p:cNvPicPr preferRelativeResize="0"/>
          <p:nvPr/>
        </p:nvPicPr>
        <p:blipFill>
          <a:blip r:embed="rId4">
            <a:alphaModFix/>
          </a:blip>
          <a:stretch>
            <a:fillRect/>
          </a:stretch>
        </p:blipFill>
        <p:spPr>
          <a:xfrm>
            <a:off x="467050" y="3099187"/>
            <a:ext cx="7639050" cy="1838325"/>
          </a:xfrm>
          <a:prstGeom prst="rect">
            <a:avLst/>
          </a:prstGeom>
          <a:noFill/>
          <a:ln>
            <a:noFill/>
          </a:ln>
        </p:spPr>
      </p:pic>
      <p:sp>
        <p:nvSpPr>
          <p:cNvPr id="129" name="Shape 129"/>
          <p:cNvSpPr txBox="1"/>
          <p:nvPr/>
        </p:nvSpPr>
        <p:spPr>
          <a:xfrm>
            <a:off x="0" y="154050"/>
            <a:ext cx="8481900" cy="502200"/>
          </a:xfrm>
          <a:prstGeom prst="rect">
            <a:avLst/>
          </a:prstGeom>
          <a:solidFill>
            <a:srgbClr val="990000"/>
          </a:solidFill>
          <a:ln>
            <a:noFill/>
          </a:ln>
        </p:spPr>
        <p:txBody>
          <a:bodyPr anchorCtr="0" anchor="t" bIns="91425" lIns="91425" rIns="91425" tIns="91425">
            <a:noAutofit/>
          </a:bodyPr>
          <a:lstStyle/>
          <a:p>
            <a:pPr indent="457200" lvl="0" rtl="0">
              <a:spcBef>
                <a:spcPts val="0"/>
              </a:spcBef>
              <a:buNone/>
            </a:pPr>
            <a:r>
              <a:rPr b="1" lang="en" sz="2400">
                <a:solidFill>
                  <a:srgbClr val="FFFFFF"/>
                </a:solidFill>
              </a:rPr>
              <a:t>Indexing Details - Step two, indexing bib headings</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33" name="Shape 133"/>
        <p:cNvGrpSpPr/>
        <p:nvPr/>
      </p:nvGrpSpPr>
      <p:grpSpPr>
        <a:xfrm>
          <a:off x="0" y="0"/>
          <a:ext cx="0" cy="0"/>
          <a:chOff x="0" y="0"/>
          <a:chExt cx="0" cy="0"/>
        </a:xfrm>
      </p:grpSpPr>
      <p:sp>
        <p:nvSpPr>
          <p:cNvPr id="134" name="Shape 134"/>
          <p:cNvSpPr txBox="1"/>
          <p:nvPr/>
        </p:nvSpPr>
        <p:spPr>
          <a:xfrm>
            <a:off x="1769450" y="216900"/>
            <a:ext cx="5285400" cy="502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35" name="Shape 135"/>
          <p:cNvSpPr txBox="1"/>
          <p:nvPr/>
        </p:nvSpPr>
        <p:spPr>
          <a:xfrm>
            <a:off x="0" y="154050"/>
            <a:ext cx="8481900" cy="502200"/>
          </a:xfrm>
          <a:prstGeom prst="rect">
            <a:avLst/>
          </a:prstGeom>
          <a:solidFill>
            <a:srgbClr val="990000"/>
          </a:solidFill>
          <a:ln>
            <a:noFill/>
          </a:ln>
        </p:spPr>
        <p:txBody>
          <a:bodyPr anchorCtr="0" anchor="t" bIns="91425" lIns="91425" rIns="91425" tIns="91425">
            <a:noAutofit/>
          </a:bodyPr>
          <a:lstStyle/>
          <a:p>
            <a:pPr indent="457200" lvl="0" rtl="0">
              <a:spcBef>
                <a:spcPts val="0"/>
              </a:spcBef>
              <a:buNone/>
            </a:pPr>
            <a:r>
              <a:rPr b="1" lang="en" sz="2400">
                <a:solidFill>
                  <a:srgbClr val="FFFFFF"/>
                </a:solidFill>
              </a:rPr>
              <a:t>Indexing Details - Step three, populating Solr</a:t>
            </a:r>
          </a:p>
        </p:txBody>
      </p:sp>
      <p:sp>
        <p:nvSpPr>
          <p:cNvPr id="136" name="Shape 136"/>
          <p:cNvSpPr txBox="1"/>
          <p:nvPr/>
        </p:nvSpPr>
        <p:spPr>
          <a:xfrm>
            <a:off x="559475" y="1792275"/>
            <a:ext cx="1860600" cy="970200"/>
          </a:xfrm>
          <a:prstGeom prst="rect">
            <a:avLst/>
          </a:prstGeom>
          <a:noFill/>
          <a:ln>
            <a:noFill/>
          </a:ln>
        </p:spPr>
        <p:txBody>
          <a:bodyPr anchorCtr="0" anchor="t" bIns="91425" lIns="91425" rIns="91425" tIns="91425">
            <a:noAutofit/>
          </a:bodyPr>
          <a:lstStyle/>
          <a:p>
            <a:pPr lvl="0">
              <a:spcBef>
                <a:spcPts val="0"/>
              </a:spcBef>
              <a:buNone/>
            </a:pPr>
            <a:r>
              <a:rPr b="1" lang="en" sz="1800"/>
              <a:t>MySQL Headings DB</a:t>
            </a:r>
          </a:p>
        </p:txBody>
      </p:sp>
      <p:sp>
        <p:nvSpPr>
          <p:cNvPr id="137" name="Shape 137"/>
          <p:cNvSpPr txBox="1"/>
          <p:nvPr/>
        </p:nvSpPr>
        <p:spPr>
          <a:xfrm>
            <a:off x="296800" y="3139325"/>
            <a:ext cx="3675900" cy="1712400"/>
          </a:xfrm>
          <a:prstGeom prst="rect">
            <a:avLst/>
          </a:prstGeom>
          <a:noFill/>
          <a:ln>
            <a:noFill/>
          </a:ln>
        </p:spPr>
        <p:txBody>
          <a:bodyPr anchorCtr="0" anchor="t" bIns="91425" lIns="91425" rIns="91425" tIns="91425">
            <a:noAutofit/>
          </a:bodyPr>
          <a:lstStyle/>
          <a:p>
            <a:pPr lvl="0" rtl="0">
              <a:spcBef>
                <a:spcPts val="0"/>
              </a:spcBef>
              <a:buNone/>
            </a:pPr>
            <a:r>
              <a:rPr lang="en"/>
              <a:t>Contains</a:t>
            </a:r>
          </a:p>
          <a:p>
            <a:pPr indent="-228600" lvl="0" marL="457200" rtl="0">
              <a:spcBef>
                <a:spcPts val="0"/>
              </a:spcBef>
              <a:buChar char="●"/>
            </a:pPr>
            <a:r>
              <a:rPr b="1" lang="en"/>
              <a:t>28</a:t>
            </a:r>
            <a:r>
              <a:rPr lang="en"/>
              <a:t> million total headings</a:t>
            </a:r>
          </a:p>
          <a:p>
            <a:pPr indent="-228600" lvl="0" marL="457200" rtl="0">
              <a:spcBef>
                <a:spcPts val="0"/>
              </a:spcBef>
              <a:buChar char="●"/>
            </a:pPr>
            <a:r>
              <a:rPr b="1" lang="en"/>
              <a:t>10.3</a:t>
            </a:r>
            <a:r>
              <a:rPr lang="en"/>
              <a:t> million authorized headings</a:t>
            </a:r>
          </a:p>
          <a:p>
            <a:pPr indent="-228600" lvl="0" marL="457200" rtl="0">
              <a:spcBef>
                <a:spcPts val="0"/>
              </a:spcBef>
              <a:buChar char="●"/>
            </a:pPr>
            <a:r>
              <a:rPr b="1" lang="en"/>
              <a:t>7.7</a:t>
            </a:r>
            <a:r>
              <a:rPr lang="en"/>
              <a:t> million unauthorized headings that appear as authority x-refs</a:t>
            </a:r>
          </a:p>
          <a:p>
            <a:pPr indent="-228600" lvl="0" marL="457200">
              <a:spcBef>
                <a:spcPts val="0"/>
              </a:spcBef>
              <a:buChar char="●"/>
            </a:pPr>
            <a:r>
              <a:rPr b="1" lang="en"/>
              <a:t>10.4</a:t>
            </a:r>
            <a:r>
              <a:rPr lang="en"/>
              <a:t> million unauthorized headings that do not appear in authority at all</a:t>
            </a:r>
          </a:p>
        </p:txBody>
      </p:sp>
      <p:pic>
        <p:nvPicPr>
          <p:cNvPr id="138" name="Shape 138"/>
          <p:cNvPicPr preferRelativeResize="0"/>
          <p:nvPr/>
        </p:nvPicPr>
        <p:blipFill>
          <a:blip r:embed="rId3">
            <a:alphaModFix/>
          </a:blip>
          <a:stretch>
            <a:fillRect/>
          </a:stretch>
        </p:blipFill>
        <p:spPr>
          <a:xfrm>
            <a:off x="5740275" y="975150"/>
            <a:ext cx="1924450" cy="1924450"/>
          </a:xfrm>
          <a:prstGeom prst="rect">
            <a:avLst/>
          </a:prstGeom>
          <a:noFill/>
          <a:ln>
            <a:noFill/>
          </a:ln>
        </p:spPr>
      </p:pic>
      <p:sp>
        <p:nvSpPr>
          <p:cNvPr id="139" name="Shape 139"/>
          <p:cNvSpPr txBox="1"/>
          <p:nvPr/>
        </p:nvSpPr>
        <p:spPr>
          <a:xfrm>
            <a:off x="4965650" y="1792275"/>
            <a:ext cx="2089200" cy="970200"/>
          </a:xfrm>
          <a:prstGeom prst="rect">
            <a:avLst/>
          </a:prstGeom>
          <a:noFill/>
          <a:ln>
            <a:noFill/>
          </a:ln>
        </p:spPr>
        <p:txBody>
          <a:bodyPr anchorCtr="0" anchor="t" bIns="91425" lIns="91425" rIns="91425" tIns="91425">
            <a:noAutofit/>
          </a:bodyPr>
          <a:lstStyle/>
          <a:p>
            <a:pPr lvl="0" rtl="0">
              <a:spcBef>
                <a:spcPts val="0"/>
              </a:spcBef>
              <a:buNone/>
            </a:pPr>
            <a:r>
              <a:rPr b="1" lang="en" sz="1800"/>
              <a:t>Solr</a:t>
            </a:r>
          </a:p>
          <a:p>
            <a:pPr lvl="0">
              <a:spcBef>
                <a:spcPts val="0"/>
              </a:spcBef>
              <a:buNone/>
            </a:pPr>
            <a:r>
              <a:rPr b="1" lang="en" sz="1800"/>
              <a:t>Browse Indexes</a:t>
            </a:r>
          </a:p>
        </p:txBody>
      </p:sp>
      <p:sp>
        <p:nvSpPr>
          <p:cNvPr id="140" name="Shape 140"/>
          <p:cNvSpPr txBox="1"/>
          <p:nvPr/>
        </p:nvSpPr>
        <p:spPr>
          <a:xfrm>
            <a:off x="4806050" y="3139325"/>
            <a:ext cx="3675900" cy="1769400"/>
          </a:xfrm>
          <a:prstGeom prst="rect">
            <a:avLst/>
          </a:prstGeom>
          <a:noFill/>
          <a:ln>
            <a:noFill/>
          </a:ln>
        </p:spPr>
        <p:txBody>
          <a:bodyPr anchorCtr="0" anchor="t" bIns="91425" lIns="91425" rIns="91425" tIns="91425">
            <a:noAutofit/>
          </a:bodyPr>
          <a:lstStyle/>
          <a:p>
            <a:pPr lvl="0" rtl="0">
              <a:spcBef>
                <a:spcPts val="0"/>
              </a:spcBef>
              <a:buNone/>
            </a:pPr>
            <a:r>
              <a:rPr lang="en"/>
              <a:t>Contain</a:t>
            </a:r>
          </a:p>
          <a:p>
            <a:pPr indent="-228600" lvl="0" marL="457200" rtl="0">
              <a:spcBef>
                <a:spcPts val="0"/>
              </a:spcBef>
              <a:buChar char="●"/>
            </a:pPr>
            <a:r>
              <a:rPr b="1" lang="en"/>
              <a:t>13.4</a:t>
            </a:r>
            <a:r>
              <a:rPr lang="en"/>
              <a:t> million total headings</a:t>
            </a:r>
          </a:p>
          <a:p>
            <a:pPr indent="-228600" lvl="0" marL="457200" rtl="0">
              <a:spcBef>
                <a:spcPts val="0"/>
              </a:spcBef>
              <a:buChar char="●"/>
            </a:pPr>
            <a:r>
              <a:rPr b="1" lang="en"/>
              <a:t>2.8</a:t>
            </a:r>
            <a:r>
              <a:rPr lang="en"/>
              <a:t> million authorized headings</a:t>
            </a:r>
          </a:p>
          <a:p>
            <a:pPr indent="-228600" lvl="0" marL="457200" rtl="0">
              <a:spcBef>
                <a:spcPts val="0"/>
              </a:spcBef>
              <a:buChar char="●"/>
            </a:pPr>
            <a:r>
              <a:rPr b="1" lang="en"/>
              <a:t>2.8</a:t>
            </a:r>
            <a:r>
              <a:rPr lang="en"/>
              <a:t> million unauthorized headings that appear as authority x-refs</a:t>
            </a:r>
          </a:p>
          <a:p>
            <a:pPr indent="-228600" lvl="0" marL="457200">
              <a:spcBef>
                <a:spcPts val="0"/>
              </a:spcBef>
              <a:buChar char="●"/>
            </a:pPr>
            <a:r>
              <a:rPr b="1" lang="en"/>
              <a:t>10.4</a:t>
            </a:r>
            <a:r>
              <a:rPr lang="en"/>
              <a:t> million unauthorized headings that do not appear in authority at all</a:t>
            </a:r>
          </a:p>
        </p:txBody>
      </p:sp>
      <p:pic>
        <p:nvPicPr>
          <p:cNvPr id="141" name="Shape 141"/>
          <p:cNvPicPr preferRelativeResize="0"/>
          <p:nvPr/>
        </p:nvPicPr>
        <p:blipFill>
          <a:blip r:embed="rId4">
            <a:alphaModFix/>
          </a:blip>
          <a:stretch>
            <a:fillRect/>
          </a:stretch>
        </p:blipFill>
        <p:spPr>
          <a:xfrm>
            <a:off x="1200875" y="1239725"/>
            <a:ext cx="1219200" cy="1219200"/>
          </a:xfrm>
          <a:prstGeom prst="rect">
            <a:avLst/>
          </a:prstGeom>
          <a:noFill/>
          <a:ln>
            <a:noFill/>
          </a:ln>
        </p:spPr>
      </p:pic>
      <p:sp>
        <p:nvSpPr>
          <p:cNvPr id="142" name="Shape 142"/>
          <p:cNvSpPr/>
          <p:nvPr/>
        </p:nvSpPr>
        <p:spPr>
          <a:xfrm>
            <a:off x="2420075" y="1757900"/>
            <a:ext cx="2545500" cy="548100"/>
          </a:xfrm>
          <a:prstGeom prst="rightArrow">
            <a:avLst>
              <a:gd fmla="val 50000" name="adj1"/>
              <a:gd fmla="val 50000" name="adj2"/>
            </a:avLst>
          </a:prstGeom>
          <a:noFill/>
          <a:ln cap="flat" cmpd="sng" w="38100">
            <a:solidFill>
              <a:srgbClr val="99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46" name="Shape 146"/>
        <p:cNvGrpSpPr/>
        <p:nvPr/>
      </p:nvGrpSpPr>
      <p:grpSpPr>
        <a:xfrm>
          <a:off x="0" y="0"/>
          <a:ext cx="0" cy="0"/>
          <a:chOff x="0" y="0"/>
          <a:chExt cx="0" cy="0"/>
        </a:xfrm>
      </p:grpSpPr>
      <p:sp>
        <p:nvSpPr>
          <p:cNvPr id="147" name="Shape 147"/>
          <p:cNvSpPr txBox="1"/>
          <p:nvPr/>
        </p:nvSpPr>
        <p:spPr>
          <a:xfrm>
            <a:off x="1769450" y="216900"/>
            <a:ext cx="5285400" cy="502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48" name="Shape 148"/>
          <p:cNvSpPr txBox="1"/>
          <p:nvPr/>
        </p:nvSpPr>
        <p:spPr>
          <a:xfrm>
            <a:off x="0" y="154050"/>
            <a:ext cx="8481900" cy="502200"/>
          </a:xfrm>
          <a:prstGeom prst="rect">
            <a:avLst/>
          </a:prstGeom>
          <a:solidFill>
            <a:srgbClr val="990000"/>
          </a:solidFill>
          <a:ln>
            <a:noFill/>
          </a:ln>
        </p:spPr>
        <p:txBody>
          <a:bodyPr anchorCtr="0" anchor="t" bIns="91425" lIns="91425" rIns="91425" tIns="91425">
            <a:noAutofit/>
          </a:bodyPr>
          <a:lstStyle/>
          <a:p>
            <a:pPr indent="457200" lvl="0" rtl="0">
              <a:spcBef>
                <a:spcPts val="0"/>
              </a:spcBef>
              <a:buNone/>
            </a:pPr>
            <a:r>
              <a:rPr b="1" lang="en" sz="2400">
                <a:solidFill>
                  <a:srgbClr val="FFFFFF"/>
                </a:solidFill>
              </a:rPr>
              <a:t>Sort vs Filing</a:t>
            </a:r>
          </a:p>
        </p:txBody>
      </p:sp>
      <p:sp>
        <p:nvSpPr>
          <p:cNvPr id="149" name="Shape 149"/>
          <p:cNvSpPr txBox="1"/>
          <p:nvPr/>
        </p:nvSpPr>
        <p:spPr>
          <a:xfrm>
            <a:off x="3892775" y="604950"/>
            <a:ext cx="5114100" cy="502200"/>
          </a:xfrm>
          <a:prstGeom prst="rect">
            <a:avLst/>
          </a:prstGeom>
          <a:noFill/>
          <a:ln>
            <a:noFill/>
          </a:ln>
        </p:spPr>
        <p:txBody>
          <a:bodyPr anchorCtr="0" anchor="t" bIns="91425" lIns="91425" rIns="91425" tIns="91425">
            <a:noAutofit/>
          </a:bodyPr>
          <a:lstStyle/>
          <a:p>
            <a:pPr lvl="0">
              <a:spcBef>
                <a:spcPts val="0"/>
              </a:spcBef>
              <a:buNone/>
            </a:pPr>
            <a:r>
              <a:rPr lang="en" sz="2400"/>
              <a:t>or Birds of a Feather, File together</a:t>
            </a:r>
          </a:p>
        </p:txBody>
      </p:sp>
      <p:graphicFrame>
        <p:nvGraphicFramePr>
          <p:cNvPr id="150" name="Shape 150"/>
          <p:cNvGraphicFramePr/>
          <p:nvPr/>
        </p:nvGraphicFramePr>
        <p:xfrm>
          <a:off x="679250" y="2382200"/>
          <a:ext cx="3000000" cy="3000000"/>
        </p:xfrm>
        <a:graphic>
          <a:graphicData uri="http://schemas.openxmlformats.org/drawingml/2006/table">
            <a:tbl>
              <a:tblPr>
                <a:noFill/>
                <a:tableStyleId>{82EDC67A-1E41-4C4C-A794-8BA253411F05}</a:tableStyleId>
              </a:tblPr>
              <a:tblGrid>
                <a:gridCol w="3619500"/>
                <a:gridCol w="3619500"/>
              </a:tblGrid>
              <a:tr h="230550">
                <a:tc>
                  <a:txBody>
                    <a:bodyPr>
                      <a:noAutofit/>
                    </a:bodyPr>
                    <a:lstStyle/>
                    <a:p>
                      <a:pPr lvl="0" rtl="0">
                        <a:spcBef>
                          <a:spcPts val="0"/>
                        </a:spcBef>
                        <a:buNone/>
                      </a:pPr>
                      <a:r>
                        <a:rPr lang="en"/>
                        <a:t>Beethoven, Ludwig van, 1770-1827</a:t>
                      </a:r>
                    </a:p>
                  </a:txBody>
                  <a:tcPr marT="91425" marB="91425" marR="91425" marL="91425"/>
                </a:tc>
                <a:tc>
                  <a:txBody>
                    <a:bodyPr>
                      <a:noAutofit/>
                    </a:bodyPr>
                    <a:lstStyle/>
                    <a:p>
                      <a:pPr lvl="0" rtl="0">
                        <a:spcBef>
                          <a:spcPts val="0"/>
                        </a:spcBef>
                        <a:buNone/>
                      </a:pPr>
                      <a:r>
                        <a:rPr lang="en"/>
                        <a:t>beethoven ludwig van 1770 1827</a:t>
                      </a:r>
                    </a:p>
                  </a:txBody>
                  <a:tcPr marT="91425" marB="91425" marR="91425" marL="91425"/>
                </a:tc>
              </a:tr>
              <a:tr h="381000">
                <a:tc>
                  <a:txBody>
                    <a:bodyPr>
                      <a:noAutofit/>
                    </a:bodyPr>
                    <a:lstStyle/>
                    <a:p>
                      <a:pPr lvl="0">
                        <a:spcBef>
                          <a:spcPts val="0"/>
                        </a:spcBef>
                        <a:buNone/>
                      </a:pPr>
                      <a:r>
                        <a:rPr lang="en"/>
                        <a:t>Beethoven Ludwig van, 1770-1827</a:t>
                      </a:r>
                    </a:p>
                  </a:txBody>
                  <a:tcPr marT="91425" marB="91425" marR="91425" marL="91425"/>
                </a:tc>
                <a:tc>
                  <a:txBody>
                    <a:bodyPr>
                      <a:noAutofit/>
                    </a:bodyPr>
                    <a:lstStyle/>
                    <a:p>
                      <a:pPr lvl="0">
                        <a:spcBef>
                          <a:spcPts val="0"/>
                        </a:spcBef>
                        <a:buNone/>
                      </a:pPr>
                      <a:r>
                        <a:rPr lang="en"/>
                        <a:t>beethoven ludwig van 1770 1827</a:t>
                      </a:r>
                    </a:p>
                  </a:txBody>
                  <a:tcPr marT="91425" marB="91425" marR="91425" marL="91425"/>
                </a:tc>
              </a:tr>
              <a:tr h="381000">
                <a:tc>
                  <a:txBody>
                    <a:bodyPr>
                      <a:noAutofit/>
                    </a:bodyPr>
                    <a:lstStyle/>
                    <a:p>
                      <a:pPr lvl="0">
                        <a:spcBef>
                          <a:spcPts val="0"/>
                        </a:spcBef>
                        <a:buNone/>
                      </a:pPr>
                      <a:r>
                        <a:rPr lang="en"/>
                        <a:t>Beethoven, Ludwig van, 17709-1827</a:t>
                      </a:r>
                    </a:p>
                  </a:txBody>
                  <a:tcPr marT="91425" marB="91425" marR="91425" marL="91425"/>
                </a:tc>
                <a:tc>
                  <a:txBody>
                    <a:bodyPr>
                      <a:noAutofit/>
                    </a:bodyPr>
                    <a:lstStyle/>
                    <a:p>
                      <a:pPr lvl="0">
                        <a:spcBef>
                          <a:spcPts val="0"/>
                        </a:spcBef>
                        <a:buClr>
                          <a:schemeClr val="dk1"/>
                        </a:buClr>
                        <a:buSzPct val="78571"/>
                        <a:buFont typeface="Arial"/>
                        <a:buNone/>
                      </a:pPr>
                      <a:r>
                        <a:rPr lang="en">
                          <a:solidFill>
                            <a:schemeClr val="dk1"/>
                          </a:solidFill>
                        </a:rPr>
                        <a:t>beethoven ludwig van 17709 1827</a:t>
                      </a:r>
                    </a:p>
                  </a:txBody>
                  <a:tcPr marT="91425" marB="91425" marR="91425" marL="91425"/>
                </a:tc>
              </a:tr>
              <a:tr h="381000">
                <a:tc>
                  <a:txBody>
                    <a:bodyPr>
                      <a:noAutofit/>
                    </a:bodyPr>
                    <a:lstStyle/>
                    <a:p>
                      <a:pPr lvl="0" rtl="0">
                        <a:spcBef>
                          <a:spcPts val="0"/>
                        </a:spcBef>
                        <a:buClr>
                          <a:schemeClr val="dk1"/>
                        </a:buClr>
                        <a:buSzPct val="78571"/>
                        <a:buFont typeface="Arial"/>
                        <a:buNone/>
                      </a:pPr>
                      <a:r>
                        <a:rPr lang="en">
                          <a:solidFill>
                            <a:schemeClr val="dk1"/>
                          </a:solidFill>
                        </a:rPr>
                        <a:t>Beethoven, Ludwig Van, 1770-1827</a:t>
                      </a: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dk1"/>
                          </a:solidFill>
                        </a:rPr>
                        <a:t>beethoven ludwig van 1770 1827</a:t>
                      </a:r>
                    </a:p>
                  </a:txBody>
                  <a:tcPr marT="91425" marB="91425" marR="91425" marL="91425"/>
                </a:tc>
              </a:tr>
              <a:tr h="381000">
                <a:tc>
                  <a:txBody>
                    <a:bodyPr>
                      <a:noAutofit/>
                    </a:bodyPr>
                    <a:lstStyle/>
                    <a:p>
                      <a:pPr lvl="0" rtl="0">
                        <a:spcBef>
                          <a:spcPts val="0"/>
                        </a:spcBef>
                        <a:buClr>
                          <a:schemeClr val="dk1"/>
                        </a:buClr>
                        <a:buSzPct val="78571"/>
                        <a:buFont typeface="Arial"/>
                        <a:buNone/>
                      </a:pPr>
                      <a:r>
                        <a:rPr lang="en">
                          <a:solidFill>
                            <a:schemeClr val="dk1"/>
                          </a:solidFill>
                        </a:rPr>
                        <a:t>Beethoven, Ludwig van</a:t>
                      </a: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dk1"/>
                          </a:solidFill>
                        </a:rPr>
                        <a:t>beethoven ludwig van</a:t>
                      </a:r>
                    </a:p>
                  </a:txBody>
                  <a:tcPr marT="91425" marB="91425" marR="91425" marL="91425"/>
                </a:tc>
              </a:tr>
            </a:tbl>
          </a:graphicData>
        </a:graphic>
      </p:graphicFrame>
      <p:sp>
        <p:nvSpPr>
          <p:cNvPr id="151" name="Shape 151"/>
          <p:cNvSpPr/>
          <p:nvPr/>
        </p:nvSpPr>
        <p:spPr>
          <a:xfrm>
            <a:off x="7514050" y="3236800"/>
            <a:ext cx="300600" cy="288900"/>
          </a:xfrm>
          <a:prstGeom prst="noSmoking">
            <a:avLst>
              <a:gd fmla="val 18750" name="adj"/>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2" name="Shape 152"/>
          <p:cNvSpPr/>
          <p:nvPr/>
        </p:nvSpPr>
        <p:spPr>
          <a:xfrm>
            <a:off x="7514050" y="4001875"/>
            <a:ext cx="300600" cy="288900"/>
          </a:xfrm>
          <a:prstGeom prst="noSmoking">
            <a:avLst>
              <a:gd fmla="val 18750" name="adj"/>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56" name="Shape 156"/>
        <p:cNvGrpSpPr/>
        <p:nvPr/>
      </p:nvGrpSpPr>
      <p:grpSpPr>
        <a:xfrm>
          <a:off x="0" y="0"/>
          <a:ext cx="0" cy="0"/>
          <a:chOff x="0" y="0"/>
          <a:chExt cx="0" cy="0"/>
        </a:xfrm>
      </p:grpSpPr>
      <p:sp>
        <p:nvSpPr>
          <p:cNvPr id="157" name="Shape 157"/>
          <p:cNvSpPr txBox="1"/>
          <p:nvPr/>
        </p:nvSpPr>
        <p:spPr>
          <a:xfrm>
            <a:off x="1769450" y="216900"/>
            <a:ext cx="5285400" cy="502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58" name="Shape 158"/>
          <p:cNvSpPr txBox="1"/>
          <p:nvPr/>
        </p:nvSpPr>
        <p:spPr>
          <a:xfrm>
            <a:off x="0" y="154050"/>
            <a:ext cx="8481900" cy="502200"/>
          </a:xfrm>
          <a:prstGeom prst="rect">
            <a:avLst/>
          </a:prstGeom>
          <a:solidFill>
            <a:srgbClr val="990000"/>
          </a:solidFill>
          <a:ln>
            <a:noFill/>
          </a:ln>
        </p:spPr>
        <p:txBody>
          <a:bodyPr anchorCtr="0" anchor="t" bIns="91425" lIns="91425" rIns="91425" tIns="91425">
            <a:noAutofit/>
          </a:bodyPr>
          <a:lstStyle/>
          <a:p>
            <a:pPr indent="457200" lvl="0" rtl="0">
              <a:spcBef>
                <a:spcPts val="0"/>
              </a:spcBef>
              <a:buNone/>
            </a:pPr>
            <a:r>
              <a:rPr b="1" lang="en" sz="2400">
                <a:solidFill>
                  <a:srgbClr val="FFFFFF"/>
                </a:solidFill>
              </a:rPr>
              <a:t>Sort vs Filing</a:t>
            </a:r>
          </a:p>
        </p:txBody>
      </p:sp>
      <p:sp>
        <p:nvSpPr>
          <p:cNvPr id="159" name="Shape 159"/>
          <p:cNvSpPr txBox="1"/>
          <p:nvPr/>
        </p:nvSpPr>
        <p:spPr>
          <a:xfrm>
            <a:off x="3892775" y="604950"/>
            <a:ext cx="5114100" cy="502200"/>
          </a:xfrm>
          <a:prstGeom prst="rect">
            <a:avLst/>
          </a:prstGeom>
          <a:noFill/>
          <a:ln>
            <a:noFill/>
          </a:ln>
        </p:spPr>
        <p:txBody>
          <a:bodyPr anchorCtr="0" anchor="t" bIns="91425" lIns="91425" rIns="91425" tIns="91425">
            <a:noAutofit/>
          </a:bodyPr>
          <a:lstStyle/>
          <a:p>
            <a:pPr lvl="0" rtl="0">
              <a:spcBef>
                <a:spcPts val="0"/>
              </a:spcBef>
              <a:buNone/>
            </a:pPr>
            <a:r>
              <a:rPr lang="en" sz="2400"/>
              <a:t>or Birds of a Feather, File together</a:t>
            </a:r>
          </a:p>
        </p:txBody>
      </p:sp>
      <p:graphicFrame>
        <p:nvGraphicFramePr>
          <p:cNvPr id="160" name="Shape 160"/>
          <p:cNvGraphicFramePr/>
          <p:nvPr/>
        </p:nvGraphicFramePr>
        <p:xfrm>
          <a:off x="679250" y="2382200"/>
          <a:ext cx="3000000" cy="3000000"/>
        </p:xfrm>
        <a:graphic>
          <a:graphicData uri="http://schemas.openxmlformats.org/drawingml/2006/table">
            <a:tbl>
              <a:tblPr>
                <a:noFill/>
                <a:tableStyleId>{82EDC67A-1E41-4C4C-A794-8BA253411F05}</a:tableStyleId>
              </a:tblPr>
              <a:tblGrid>
                <a:gridCol w="3619500"/>
                <a:gridCol w="3619500"/>
              </a:tblGrid>
              <a:tr h="230550">
                <a:tc>
                  <a:txBody>
                    <a:bodyPr>
                      <a:noAutofit/>
                    </a:bodyPr>
                    <a:lstStyle/>
                    <a:p>
                      <a:pPr lvl="0" rtl="0">
                        <a:spcBef>
                          <a:spcPts val="0"/>
                        </a:spcBef>
                        <a:buNone/>
                      </a:pPr>
                      <a:r>
                        <a:rPr lang="en"/>
                        <a:t>Stuart, Tyson</a:t>
                      </a:r>
                    </a:p>
                  </a:txBody>
                  <a:tcPr marT="91425" marB="91425" marR="91425" marL="91425"/>
                </a:tc>
                <a:tc>
                  <a:txBody>
                    <a:bodyPr>
                      <a:noAutofit/>
                    </a:bodyPr>
                    <a:lstStyle/>
                    <a:p>
                      <a:pPr lvl="0" rtl="0">
                        <a:spcBef>
                          <a:spcPts val="0"/>
                        </a:spcBef>
                        <a:buNone/>
                      </a:pPr>
                      <a:r>
                        <a:rPr lang="en"/>
                        <a:t>stuart tyson</a:t>
                      </a:r>
                    </a:p>
                  </a:txBody>
                  <a:tcPr marT="91425" marB="91425" marR="91425" marL="91425"/>
                </a:tc>
              </a:tr>
              <a:tr h="323050">
                <a:tc>
                  <a:txBody>
                    <a:bodyPr>
                      <a:noAutofit/>
                    </a:bodyPr>
                    <a:lstStyle/>
                    <a:p>
                      <a:pPr lvl="0" rtl="0">
                        <a:spcBef>
                          <a:spcPts val="0"/>
                        </a:spcBef>
                        <a:buNone/>
                      </a:pPr>
                      <a:r>
                        <a:rPr lang="en"/>
                        <a:t>Stuart &amp; Tyson</a:t>
                      </a:r>
                    </a:p>
                  </a:txBody>
                  <a:tcPr marT="91425" marB="91425" marR="91425" marL="91425"/>
                </a:tc>
                <a:tc>
                  <a:txBody>
                    <a:bodyPr>
                      <a:noAutofit/>
                    </a:bodyPr>
                    <a:lstStyle/>
                    <a:p>
                      <a:pPr lvl="0" rtl="0">
                        <a:spcBef>
                          <a:spcPts val="0"/>
                        </a:spcBef>
                        <a:buNone/>
                      </a:pPr>
                      <a:r>
                        <a:rPr lang="en"/>
                        <a:t>stuart tyson 7&amp;</a:t>
                      </a:r>
                    </a:p>
                  </a:txBody>
                  <a:tcPr marT="91425" marB="91425" marR="91425" marL="91425"/>
                </a:tc>
              </a:tr>
            </a:tbl>
          </a:graphicData>
        </a:graphic>
      </p:graphicFrame>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64" name="Shape 164"/>
        <p:cNvGrpSpPr/>
        <p:nvPr/>
      </p:nvGrpSpPr>
      <p:grpSpPr>
        <a:xfrm>
          <a:off x="0" y="0"/>
          <a:ext cx="0" cy="0"/>
          <a:chOff x="0" y="0"/>
          <a:chExt cx="0" cy="0"/>
        </a:xfrm>
      </p:grpSpPr>
      <p:sp>
        <p:nvSpPr>
          <p:cNvPr id="165" name="Shape 165"/>
          <p:cNvSpPr txBox="1"/>
          <p:nvPr/>
        </p:nvSpPr>
        <p:spPr>
          <a:xfrm>
            <a:off x="1769450" y="216900"/>
            <a:ext cx="5285400" cy="5022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6" name="Shape 166"/>
          <p:cNvSpPr txBox="1"/>
          <p:nvPr/>
        </p:nvSpPr>
        <p:spPr>
          <a:xfrm>
            <a:off x="0" y="154050"/>
            <a:ext cx="8481900" cy="502200"/>
          </a:xfrm>
          <a:prstGeom prst="rect">
            <a:avLst/>
          </a:prstGeom>
          <a:solidFill>
            <a:srgbClr val="990000"/>
          </a:solidFill>
          <a:ln>
            <a:noFill/>
          </a:ln>
        </p:spPr>
        <p:txBody>
          <a:bodyPr anchorCtr="0" anchor="t" bIns="91425" lIns="91425" rIns="91425" tIns="91425">
            <a:noAutofit/>
          </a:bodyPr>
          <a:lstStyle/>
          <a:p>
            <a:pPr indent="457200" lvl="0" rtl="0">
              <a:spcBef>
                <a:spcPts val="0"/>
              </a:spcBef>
              <a:buNone/>
            </a:pPr>
            <a:r>
              <a:rPr b="1" lang="en" sz="2400">
                <a:solidFill>
                  <a:srgbClr val="FFFFFF"/>
                </a:solidFill>
              </a:rPr>
              <a:t>Sort vs Filing</a:t>
            </a:r>
          </a:p>
        </p:txBody>
      </p:sp>
      <p:sp>
        <p:nvSpPr>
          <p:cNvPr id="167" name="Shape 167"/>
          <p:cNvSpPr txBox="1"/>
          <p:nvPr/>
        </p:nvSpPr>
        <p:spPr>
          <a:xfrm>
            <a:off x="3892775" y="604950"/>
            <a:ext cx="5114100" cy="502200"/>
          </a:xfrm>
          <a:prstGeom prst="rect">
            <a:avLst/>
          </a:prstGeom>
          <a:noFill/>
          <a:ln>
            <a:noFill/>
          </a:ln>
        </p:spPr>
        <p:txBody>
          <a:bodyPr anchorCtr="0" anchor="t" bIns="91425" lIns="91425" rIns="91425" tIns="91425">
            <a:noAutofit/>
          </a:bodyPr>
          <a:lstStyle/>
          <a:p>
            <a:pPr lvl="0" rtl="0">
              <a:spcBef>
                <a:spcPts val="0"/>
              </a:spcBef>
              <a:buNone/>
            </a:pPr>
            <a:r>
              <a:rPr lang="en" sz="2400"/>
              <a:t>or Birds of a Feather, File together</a:t>
            </a:r>
          </a:p>
        </p:txBody>
      </p:sp>
      <p:graphicFrame>
        <p:nvGraphicFramePr>
          <p:cNvPr id="168" name="Shape 168"/>
          <p:cNvGraphicFramePr/>
          <p:nvPr/>
        </p:nvGraphicFramePr>
        <p:xfrm>
          <a:off x="679250" y="2382200"/>
          <a:ext cx="3000000" cy="3000000"/>
        </p:xfrm>
        <a:graphic>
          <a:graphicData uri="http://schemas.openxmlformats.org/drawingml/2006/table">
            <a:tbl>
              <a:tblPr>
                <a:noFill/>
                <a:tableStyleId>{82EDC67A-1E41-4C4C-A794-8BA253411F05}</a:tableStyleId>
              </a:tblPr>
              <a:tblGrid>
                <a:gridCol w="3619500"/>
                <a:gridCol w="3619500"/>
              </a:tblGrid>
              <a:tr h="230550">
                <a:tc>
                  <a:txBody>
                    <a:bodyPr>
                      <a:noAutofit/>
                    </a:bodyPr>
                    <a:lstStyle/>
                    <a:p>
                      <a:pPr lvl="0" rtl="0">
                        <a:spcBef>
                          <a:spcPts val="0"/>
                        </a:spcBef>
                        <a:buNone/>
                      </a:pPr>
                      <a:r>
                        <a:rPr lang="en"/>
                        <a:t>Dutch East Indies</a:t>
                      </a:r>
                    </a:p>
                  </a:txBody>
                  <a:tcPr marT="91425" marB="91425" marR="91425" marL="91425"/>
                </a:tc>
                <a:tc>
                  <a:txBody>
                    <a:bodyPr>
                      <a:noAutofit/>
                    </a:bodyPr>
                    <a:lstStyle/>
                    <a:p>
                      <a:pPr lvl="0" rtl="0">
                        <a:spcBef>
                          <a:spcPts val="0"/>
                        </a:spcBef>
                        <a:buNone/>
                      </a:pPr>
                      <a:r>
                        <a:rPr lang="en"/>
                        <a:t>dutch east indies</a:t>
                      </a:r>
                    </a:p>
                  </a:txBody>
                  <a:tcPr marT="91425" marB="91425" marR="91425" marL="91425"/>
                </a:tc>
              </a:tr>
              <a:tr h="323050">
                <a:tc>
                  <a:txBody>
                    <a:bodyPr>
                      <a:noAutofit/>
                    </a:bodyPr>
                    <a:lstStyle/>
                    <a:p>
                      <a:pPr lvl="0" rtl="0">
                        <a:spcBef>
                          <a:spcPts val="0"/>
                        </a:spcBef>
                        <a:buNone/>
                      </a:pPr>
                      <a:r>
                        <a:rPr lang="en"/>
                        <a:t>Dutch &gt; East Indies</a:t>
                      </a:r>
                    </a:p>
                  </a:txBody>
                  <a:tcPr marT="91425" marB="91425" marR="91425" marL="91425"/>
                </a:tc>
                <a:tc>
                  <a:txBody>
                    <a:bodyPr>
                      <a:noAutofit/>
                    </a:bodyPr>
                    <a:lstStyle/>
                    <a:p>
                      <a:pPr lvl="0" rtl="0">
                        <a:spcBef>
                          <a:spcPts val="0"/>
                        </a:spcBef>
                        <a:buNone/>
                      </a:pPr>
                      <a:r>
                        <a:rPr lang="en"/>
                        <a:t>dutch 0000 east indies</a:t>
                      </a:r>
                    </a:p>
                  </a:txBody>
                  <a:tcPr marT="91425" marB="91425" marR="91425" marL="91425"/>
                </a:tc>
              </a:tr>
            </a:tbl>
          </a:graphicData>
        </a:graphic>
      </p:graphicFrame>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4628525" y="614322"/>
            <a:ext cx="4317050" cy="4529178"/>
          </a:xfrm>
          <a:prstGeom prst="rect">
            <a:avLst/>
          </a:prstGeom>
          <a:noFill/>
          <a:ln>
            <a:noFill/>
          </a:ln>
        </p:spPr>
      </p:pic>
      <p:pic>
        <p:nvPicPr>
          <p:cNvPr id="174" name="Shape 174"/>
          <p:cNvPicPr preferRelativeResize="0"/>
          <p:nvPr/>
        </p:nvPicPr>
        <p:blipFill>
          <a:blip r:embed="rId4">
            <a:alphaModFix/>
          </a:blip>
          <a:stretch>
            <a:fillRect/>
          </a:stretch>
        </p:blipFill>
        <p:spPr>
          <a:xfrm>
            <a:off x="125889" y="0"/>
            <a:ext cx="4345071" cy="514350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id="179" name="Shape 179"/>
          <p:cNvPicPr preferRelativeResize="0"/>
          <p:nvPr/>
        </p:nvPicPr>
        <p:blipFill>
          <a:blip r:embed="rId3">
            <a:alphaModFix/>
          </a:blip>
          <a:stretch>
            <a:fillRect/>
          </a:stretch>
        </p:blipFill>
        <p:spPr>
          <a:xfrm>
            <a:off x="295424" y="0"/>
            <a:ext cx="7910011" cy="5143499"/>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nvSpPr>
        <p:spPr>
          <a:xfrm>
            <a:off x="272575" y="2564775"/>
            <a:ext cx="4857000" cy="1908300"/>
          </a:xfrm>
          <a:prstGeom prst="rect">
            <a:avLst/>
          </a:prstGeom>
          <a:noFill/>
          <a:ln>
            <a:noFill/>
          </a:ln>
        </p:spPr>
        <p:txBody>
          <a:bodyPr anchorCtr="0" anchor="t" bIns="91425" lIns="91425" rIns="91425" tIns="91425">
            <a:noAutofit/>
          </a:bodyPr>
          <a:lstStyle/>
          <a:p>
            <a:pPr lvl="0" rtl="0">
              <a:spcBef>
                <a:spcPts val="0"/>
              </a:spcBef>
              <a:buNone/>
            </a:pPr>
            <a:r>
              <a:rPr b="1" lang="en" sz="1200"/>
              <a:t>Github: </a:t>
            </a:r>
            <a:r>
              <a:rPr b="1" lang="en" sz="1200" u="sng">
                <a:solidFill>
                  <a:schemeClr val="hlink"/>
                </a:solidFill>
                <a:hlinkClick r:id="rId3"/>
              </a:rPr>
              <a:t>https://github.com/cul-it</a:t>
            </a:r>
          </a:p>
          <a:p>
            <a:pPr lvl="0" rtl="0">
              <a:spcBef>
                <a:spcPts val="0"/>
              </a:spcBef>
              <a:buNone/>
            </a:pPr>
            <a:r>
              <a:t/>
            </a:r>
            <a:endParaRPr b="1" sz="1200"/>
          </a:p>
          <a:p>
            <a:pPr lvl="0" rtl="0">
              <a:spcBef>
                <a:spcPts val="0"/>
              </a:spcBef>
              <a:buNone/>
            </a:pPr>
            <a:r>
              <a:rPr b="1" lang="en" sz="1200"/>
              <a:t>Front-End:</a:t>
            </a:r>
          </a:p>
          <a:p>
            <a:pPr lvl="0" rtl="0">
              <a:spcBef>
                <a:spcPts val="0"/>
              </a:spcBef>
              <a:buClr>
                <a:schemeClr val="dk1"/>
              </a:buClr>
              <a:buSzPct val="91666"/>
              <a:buFont typeface="Arial"/>
              <a:buNone/>
            </a:pPr>
            <a:r>
              <a:rPr b="1" lang="en" sz="1200" u="sng">
                <a:solidFill>
                  <a:schemeClr val="hlink"/>
                </a:solidFill>
                <a:highlight>
                  <a:srgbClr val="FFFFFF"/>
                </a:highlight>
                <a:latin typeface="Calibri"/>
                <a:ea typeface="Calibri"/>
                <a:cs typeface="Calibri"/>
                <a:sym typeface="Calibri"/>
                <a:hlinkClick r:id="rId4"/>
              </a:rPr>
              <a:t>controller</a:t>
            </a:r>
          </a:p>
          <a:p>
            <a:pPr lvl="0" rtl="0">
              <a:spcBef>
                <a:spcPts val="0"/>
              </a:spcBef>
              <a:buClr>
                <a:schemeClr val="dk1"/>
              </a:buClr>
              <a:buSzPct val="91666"/>
              <a:buFont typeface="Arial"/>
              <a:buNone/>
            </a:pPr>
            <a:r>
              <a:rPr b="1" lang="en" sz="1200" u="sng">
                <a:solidFill>
                  <a:schemeClr val="hlink"/>
                </a:solidFill>
                <a:highlight>
                  <a:srgbClr val="FFFFFF"/>
                </a:highlight>
                <a:latin typeface="Calibri"/>
                <a:ea typeface="Calibri"/>
                <a:cs typeface="Calibri"/>
                <a:sym typeface="Calibri"/>
                <a:hlinkClick r:id="rId5"/>
              </a:rPr>
              <a:t>views</a:t>
            </a:r>
          </a:p>
          <a:p>
            <a:pPr lvl="0" rtl="0">
              <a:spcBef>
                <a:spcPts val="0"/>
              </a:spcBef>
              <a:buClr>
                <a:schemeClr val="dk1"/>
              </a:buClr>
              <a:buFont typeface="Arial"/>
              <a:buNone/>
            </a:pPr>
            <a:r>
              <a:t/>
            </a:r>
            <a:endParaRPr sz="1200" u="sng">
              <a:solidFill>
                <a:schemeClr val="hlink"/>
              </a:solidFill>
              <a:highlight>
                <a:srgbClr val="FFFFFF"/>
              </a:highlight>
              <a:latin typeface="Calibri"/>
              <a:ea typeface="Calibri"/>
              <a:cs typeface="Calibri"/>
              <a:sym typeface="Calibri"/>
              <a:hlinkClick r:id="rId6"/>
            </a:endParaRPr>
          </a:p>
          <a:p>
            <a:pPr lvl="0" rtl="0">
              <a:spcBef>
                <a:spcPts val="0"/>
              </a:spcBef>
              <a:buNone/>
            </a:pPr>
            <a:r>
              <a:rPr b="1" lang="en" sz="1200"/>
              <a:t>Indexing:</a:t>
            </a:r>
          </a:p>
          <a:p>
            <a:pPr lvl="0" rtl="0">
              <a:spcBef>
                <a:spcPts val="0"/>
              </a:spcBef>
              <a:buNone/>
            </a:pPr>
            <a:r>
              <a:rPr b="1" lang="en" sz="1200"/>
              <a:t>step 1: </a:t>
            </a:r>
            <a:r>
              <a:rPr b="1" lang="en" sz="1200" u="sng">
                <a:solidFill>
                  <a:schemeClr val="hlink"/>
                </a:solidFill>
                <a:hlinkClick r:id="rId7"/>
              </a:rPr>
              <a:t>authorities to MySQL</a:t>
            </a:r>
          </a:p>
          <a:p>
            <a:pPr lvl="0" rtl="0">
              <a:spcBef>
                <a:spcPts val="0"/>
              </a:spcBef>
              <a:buNone/>
            </a:pPr>
            <a:r>
              <a:rPr b="1" lang="en" sz="1200"/>
              <a:t>step 2: </a:t>
            </a:r>
            <a:r>
              <a:rPr b="1" lang="en" sz="1200" u="sng">
                <a:solidFill>
                  <a:schemeClr val="hlink"/>
                </a:solidFill>
                <a:hlinkClick r:id="rId8"/>
              </a:rPr>
              <a:t>blacklight headings to MySQL</a:t>
            </a:r>
          </a:p>
          <a:p>
            <a:pPr lvl="0" rtl="0">
              <a:spcBef>
                <a:spcPts val="0"/>
              </a:spcBef>
              <a:buNone/>
            </a:pPr>
            <a:r>
              <a:rPr b="1" lang="en" sz="1200"/>
              <a:t>step 3: </a:t>
            </a:r>
            <a:r>
              <a:rPr b="1" lang="en" sz="1200" u="sng">
                <a:solidFill>
                  <a:schemeClr val="hlink"/>
                </a:solidFill>
                <a:hlinkClick r:id="rId9"/>
              </a:rPr>
              <a:t>MySQL to Solr</a:t>
            </a:r>
          </a:p>
          <a:p>
            <a:pPr lvl="0">
              <a:spcBef>
                <a:spcPts val="0"/>
              </a:spcBef>
              <a:buNone/>
            </a:pPr>
            <a:r>
              <a:rPr b="1" lang="en" sz="1200" u="sng">
                <a:solidFill>
                  <a:schemeClr val="hlink"/>
                </a:solidFill>
                <a:hlinkClick r:id="rId10"/>
              </a:rPr>
              <a:t>filing normalization code</a:t>
            </a:r>
            <a:r>
              <a:rPr b="1" lang="en" sz="1200"/>
              <a:t> (and related </a:t>
            </a:r>
            <a:r>
              <a:rPr b="1" lang="en" sz="1200" u="sng">
                <a:solidFill>
                  <a:schemeClr val="hlink"/>
                </a:solidFill>
                <a:hlinkClick r:id="rId11"/>
              </a:rPr>
              <a:t>Solr plugin</a:t>
            </a:r>
            <a:r>
              <a:rPr b="1" lang="en" sz="1200"/>
              <a:t> for Solr 4.2)</a:t>
            </a:r>
          </a:p>
        </p:txBody>
      </p:sp>
      <p:sp>
        <p:nvSpPr>
          <p:cNvPr id="185" name="Shape 185"/>
          <p:cNvSpPr txBox="1"/>
          <p:nvPr/>
        </p:nvSpPr>
        <p:spPr>
          <a:xfrm>
            <a:off x="272575" y="2056875"/>
            <a:ext cx="2180700" cy="507900"/>
          </a:xfrm>
          <a:prstGeom prst="rect">
            <a:avLst/>
          </a:prstGeom>
          <a:noFill/>
          <a:ln>
            <a:noFill/>
          </a:ln>
        </p:spPr>
        <p:txBody>
          <a:bodyPr anchorCtr="0" anchor="t" bIns="91425" lIns="91425" rIns="91425" tIns="91425">
            <a:noAutofit/>
          </a:bodyPr>
          <a:lstStyle/>
          <a:p>
            <a:pPr lvl="0">
              <a:spcBef>
                <a:spcPts val="0"/>
              </a:spcBef>
              <a:buNone/>
            </a:pPr>
            <a:r>
              <a:rPr lang="en" sz="1800"/>
              <a:t>Code References</a:t>
            </a:r>
          </a:p>
        </p:txBody>
      </p:sp>
      <p:pic>
        <p:nvPicPr>
          <p:cNvPr id="186" name="Shape 186"/>
          <p:cNvPicPr preferRelativeResize="0"/>
          <p:nvPr/>
        </p:nvPicPr>
        <p:blipFill rotWithShape="1">
          <a:blip r:embed="rId12">
            <a:alphaModFix/>
          </a:blip>
          <a:srcRect b="69033" l="0" r="2334" t="13303"/>
          <a:stretch/>
        </p:blipFill>
        <p:spPr>
          <a:xfrm>
            <a:off x="575200" y="0"/>
            <a:ext cx="8037849" cy="9085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pic>
        <p:nvPicPr>
          <p:cNvPr id="71" name="Shape 71"/>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pic>
        <p:nvPicPr>
          <p:cNvPr id="76" name="Shape 76"/>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389136" y="0"/>
            <a:ext cx="8365725" cy="5143499"/>
          </a:xfrm>
          <a:prstGeom prst="rect">
            <a:avLst/>
          </a:prstGeom>
          <a:noFill/>
          <a:ln>
            <a:noFill/>
          </a:ln>
        </p:spPr>
      </p:pic>
      <p:pic>
        <p:nvPicPr>
          <p:cNvPr id="92" name="Shape 92"/>
          <p:cNvPicPr preferRelativeResize="0"/>
          <p:nvPr/>
        </p:nvPicPr>
        <p:blipFill>
          <a:blip r:embed="rId4">
            <a:alphaModFix/>
          </a:blip>
          <a:stretch>
            <a:fillRect/>
          </a:stretch>
        </p:blipFill>
        <p:spPr>
          <a:xfrm>
            <a:off x="3891425" y="2173439"/>
            <a:ext cx="4623724" cy="1196490"/>
          </a:xfrm>
          <a:prstGeom prst="rect">
            <a:avLst/>
          </a:prstGeom>
          <a:noFill/>
          <a:ln cap="flat" cmpd="sng" w="9525">
            <a:solidFill>
              <a:srgbClr val="000000"/>
            </a:solidFill>
            <a:prstDash val="solid"/>
            <a:round/>
            <a:headEnd len="med" w="med" type="none"/>
            <a:tailEnd len="med" w="med" type="none"/>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473100" y="0"/>
            <a:ext cx="8322647" cy="514349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